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0" r:id="rId2"/>
    <p:sldId id="292" r:id="rId3"/>
    <p:sldId id="293" r:id="rId4"/>
    <p:sldId id="294" r:id="rId5"/>
    <p:sldId id="299" r:id="rId6"/>
    <p:sldId id="296" r:id="rId7"/>
    <p:sldId id="297" r:id="rId8"/>
    <p:sldId id="298" r:id="rId9"/>
    <p:sldId id="302" r:id="rId10"/>
    <p:sldId id="300" r:id="rId11"/>
    <p:sldId id="303" r:id="rId12"/>
    <p:sldId id="301" r:id="rId13"/>
    <p:sldId id="284" r:id="rId14"/>
    <p:sldId id="285" r:id="rId15"/>
    <p:sldId id="286" r:id="rId16"/>
    <p:sldId id="288" r:id="rId17"/>
    <p:sldId id="289" r:id="rId18"/>
    <p:sldId id="304" r:id="rId19"/>
    <p:sldId id="306" r:id="rId20"/>
    <p:sldId id="291" r:id="rId21"/>
    <p:sldId id="290" r:id="rId22"/>
    <p:sldId id="283" r:id="rId23"/>
  </p:sldIdLst>
  <p:sldSz cx="12192000" cy="6858000"/>
  <p:notesSz cx="6858000" cy="9144000"/>
  <p:embeddedFontLst>
    <p:embeddedFont>
      <p:font typeface="나눔스퀘어OTF Light" panose="020B0600000101010101" pitchFamily="34" charset="-127"/>
      <p:regular r:id="rId26"/>
    </p:embeddedFont>
    <p:embeddedFont>
      <p:font typeface="Cambria Math" panose="02040503050406030204" pitchFamily="18" charset="0"/>
      <p:regular r:id="rId27"/>
    </p:embeddedFont>
    <p:embeddedFont>
      <p:font typeface="Lucida Sans" panose="020B060203050402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52" userDrawn="1">
          <p15:clr>
            <a:srgbClr val="A4A3A4"/>
          </p15:clr>
        </p15:guide>
        <p15:guide id="5" pos="896" userDrawn="1">
          <p15:clr>
            <a:srgbClr val="A4A3A4"/>
          </p15:clr>
        </p15:guide>
        <p15:guide id="6" pos="1345" userDrawn="1">
          <p15:clr>
            <a:srgbClr val="A4A3A4"/>
          </p15:clr>
        </p15:guide>
        <p15:guide id="7" pos="1496" userDrawn="1">
          <p15:clr>
            <a:srgbClr val="A4A3A4"/>
          </p15:clr>
        </p15:guide>
        <p15:guide id="8" pos="1980" userDrawn="1">
          <p15:clr>
            <a:srgbClr val="A4A3A4"/>
          </p15:clr>
        </p15:guide>
        <p15:guide id="9" pos="2104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2706" userDrawn="1">
          <p15:clr>
            <a:srgbClr val="A4A3A4"/>
          </p15:clr>
        </p15:guide>
        <p15:guide id="12" pos="3160" userDrawn="1">
          <p15:clr>
            <a:srgbClr val="A4A3A4"/>
          </p15:clr>
        </p15:guide>
        <p15:guide id="13" pos="3312" userDrawn="1">
          <p15:clr>
            <a:srgbClr val="A4A3A4"/>
          </p15:clr>
        </p15:guide>
        <p15:guide id="14" pos="3749" userDrawn="1">
          <p15:clr>
            <a:srgbClr val="A4A3A4"/>
          </p15:clr>
        </p15:guide>
        <p15:guide id="15" pos="3931" userDrawn="1">
          <p15:clr>
            <a:srgbClr val="A4A3A4"/>
          </p15:clr>
        </p15:guide>
        <p15:guide id="16" pos="4384" userDrawn="1">
          <p15:clr>
            <a:srgbClr val="A4A3A4"/>
          </p15:clr>
        </p15:guide>
        <p15:guide id="17" pos="4520" userDrawn="1">
          <p15:clr>
            <a:srgbClr val="A4A3A4"/>
          </p15:clr>
        </p15:guide>
        <p15:guide id="18" pos="4974" userDrawn="1">
          <p15:clr>
            <a:srgbClr val="A4A3A4"/>
          </p15:clr>
        </p15:guide>
        <p15:guide id="19" pos="5110" userDrawn="1">
          <p15:clr>
            <a:srgbClr val="A4A3A4"/>
          </p15:clr>
        </p15:guide>
        <p15:guide id="20" pos="5564" userDrawn="1">
          <p15:clr>
            <a:srgbClr val="A4A3A4"/>
          </p15:clr>
        </p15:guide>
        <p15:guide id="21" pos="5745" userDrawn="1">
          <p15:clr>
            <a:srgbClr val="A4A3A4"/>
          </p15:clr>
        </p15:guide>
        <p15:guide id="22" pos="6199" userDrawn="1">
          <p15:clr>
            <a:srgbClr val="A4A3A4"/>
          </p15:clr>
        </p15:guide>
        <p15:guide id="23" pos="6328" userDrawn="1">
          <p15:clr>
            <a:srgbClr val="A4A3A4"/>
          </p15:clr>
        </p15:guide>
        <p15:guide id="24" pos="6834" userDrawn="1">
          <p15:clr>
            <a:srgbClr val="A4A3A4"/>
          </p15:clr>
        </p15:guide>
        <p15:guide id="25" pos="6924" userDrawn="1">
          <p15:clr>
            <a:srgbClr val="A4A3A4"/>
          </p15:clr>
        </p15:guide>
        <p15:guide id="26" pos="7378" userDrawn="1">
          <p15:clr>
            <a:srgbClr val="A4A3A4"/>
          </p15:clr>
        </p15:guide>
        <p15:guide id="27" orient="horz" userDrawn="1">
          <p15:clr>
            <a:srgbClr val="A4A3A4"/>
          </p15:clr>
        </p15:guide>
        <p15:guide id="28" orient="horz" pos="4320" userDrawn="1">
          <p15:clr>
            <a:srgbClr val="A4A3A4"/>
          </p15:clr>
        </p15:guide>
        <p15:guide id="29" orient="horz" pos="572" userDrawn="1">
          <p15:clr>
            <a:srgbClr val="A4A3A4"/>
          </p15:clr>
        </p15:guide>
        <p15:guide id="30" orient="horz" pos="1096" userDrawn="1">
          <p15:clr>
            <a:srgbClr val="A4A3A4"/>
          </p15:clr>
        </p15:guide>
        <p15:guide id="31" orient="horz" pos="1207" userDrawn="1">
          <p15:clr>
            <a:srgbClr val="A4A3A4"/>
          </p15:clr>
        </p15:guide>
        <p15:guide id="32" orient="horz" pos="1752" userDrawn="1">
          <p15:clr>
            <a:srgbClr val="A4A3A4"/>
          </p15:clr>
        </p15:guide>
        <p15:guide id="33" orient="horz" pos="1888" userDrawn="1">
          <p15:clr>
            <a:srgbClr val="A4A3A4"/>
          </p15:clr>
        </p15:guide>
        <p15:guide id="34" orient="horz" pos="2432" userDrawn="1">
          <p15:clr>
            <a:srgbClr val="A4A3A4"/>
          </p15:clr>
        </p15:guide>
        <p15:guide id="35" orient="horz" pos="2568" userDrawn="1">
          <p15:clr>
            <a:srgbClr val="A4A3A4"/>
          </p15:clr>
        </p15:guide>
        <p15:guide id="36" orient="horz" pos="3067" userDrawn="1">
          <p15:clr>
            <a:srgbClr val="A4A3A4"/>
          </p15:clr>
        </p15:guide>
        <p15:guide id="37" orient="horz" pos="3249" userDrawn="1">
          <p15:clr>
            <a:srgbClr val="A4A3A4"/>
          </p15:clr>
        </p15:guide>
        <p15:guide id="38" orient="horz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36" autoAdjust="0"/>
  </p:normalViewPr>
  <p:slideViewPr>
    <p:cSldViewPr showGuides="1">
      <p:cViewPr varScale="1">
        <p:scale>
          <a:sx n="116" d="100"/>
          <a:sy n="116" d="100"/>
        </p:scale>
        <p:origin x="354" y="108"/>
      </p:cViewPr>
      <p:guideLst>
        <p:guide/>
        <p:guide pos="288"/>
        <p:guide pos="752"/>
        <p:guide pos="896"/>
        <p:guide pos="1345"/>
        <p:guide pos="1496"/>
        <p:guide pos="1980"/>
        <p:guide pos="2104"/>
        <p:guide pos="2570"/>
        <p:guide pos="2706"/>
        <p:guide pos="3160"/>
        <p:guide pos="3312"/>
        <p:guide pos="3749"/>
        <p:guide pos="3931"/>
        <p:guide pos="4384"/>
        <p:guide pos="4520"/>
        <p:guide pos="4974"/>
        <p:guide pos="5110"/>
        <p:guide pos="5564"/>
        <p:guide pos="5745"/>
        <p:guide pos="6199"/>
        <p:guide pos="6328"/>
        <p:guide pos="6834"/>
        <p:guide pos="6924"/>
        <p:guide pos="7378"/>
        <p:guide orient="horz"/>
        <p:guide orient="horz" pos="4320"/>
        <p:guide orient="horz" pos="572"/>
        <p:guide orient="horz" pos="1096"/>
        <p:guide orient="horz" pos="1207"/>
        <p:guide orient="horz" pos="1752"/>
        <p:guide orient="horz" pos="1888"/>
        <p:guide orient="horz" pos="2432"/>
        <p:guide orient="horz" pos="2568"/>
        <p:guide orient="horz" pos="3067"/>
        <p:guide orient="horz" pos="3249"/>
        <p:guide orient="horz" pos="3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487D3A-DD56-8535-F723-190533B9A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80E79-6B25-A795-1443-1989CC638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BE89-AB99-46AA-8316-023BBD7E877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A8AFAE-EE6A-5777-3A91-57DA07BBE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D6410C-84B8-5E6A-EF9B-9577D5B4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0EA5-4700-4215-B753-182AD0905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359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DBB95-147D-4FC5-8403-E3F560BA6630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873C-EB02-4D67-9EAF-5DCDC322A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0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7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8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0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3A1A-5BE5-5159-C3FD-850CAE30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2" y="1545456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90FA-7E0A-DE7A-22B0-41CDE873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E617-7693-47B1-9116-2E2DE90536C4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2C8-4343-BDD6-4521-2AD5A278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9EE47-21CE-D8E5-A855-000532FE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94CDC86-1648-BE9E-E961-438DDE1B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62" y="3840163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09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A5DE-B2E0-DB9A-7486-620ADF2D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A68BE1-EB3A-B01F-76BD-B52A8968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97BA0-413F-9CCB-BF23-0F28411C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E9AE-3411-4475-B963-8130757F3032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25E4E-BD09-C1EE-E6A8-18EE8678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349FE-929F-47B8-830C-4945AC07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B014-3E3A-6D72-8E6A-3E9D5EA53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611E4-D22F-5BAB-5A8C-0B42A3109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92D59-EA2F-FF5B-96B1-8D30A98A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FF2B-F9E1-48DA-BA88-A6FDABF51441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CFD8-4885-A959-C153-FED7C961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3FE40-C516-594E-0C7C-78D4DABE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7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512A4-1856-ECBA-6B71-460741A71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8" y="503238"/>
            <a:ext cx="11277600" cy="12334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noProof="0" dirty="0"/>
              <a:t>Lorem Ipsum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4526F-7FA4-BE80-368B-B01CB3268D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8" y="1736725"/>
            <a:ext cx="11277600" cy="4206875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 noProof="0" dirty="0"/>
              <a:t>Lorem ipsum is placeholder text commonly used in the graphic, print, and publishing industries for previewing layouts and visual mockups.</a:t>
            </a:r>
          </a:p>
          <a:p>
            <a:pPr lvl="1"/>
            <a:r>
              <a:rPr lang="en-US" altLang="ko-KR" noProof="0" dirty="0"/>
              <a:t>Lorem ipsum dolor sit </a:t>
            </a:r>
            <a:r>
              <a:rPr lang="en-US" altLang="ko-KR" noProof="0" dirty="0" err="1"/>
              <a:t>amet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consectetur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adipiscing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elit</a:t>
            </a:r>
            <a:r>
              <a:rPr lang="en-US" altLang="ko-KR" noProof="0" dirty="0"/>
              <a:t>, sed do </a:t>
            </a:r>
            <a:r>
              <a:rPr lang="en-US" altLang="ko-KR" noProof="0" dirty="0" err="1"/>
              <a:t>eiusmod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tempor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incididunt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labore et dolore magna </a:t>
            </a:r>
            <a:r>
              <a:rPr lang="en-US" altLang="ko-KR" noProof="0" dirty="0" err="1"/>
              <a:t>aliqua</a:t>
            </a:r>
            <a:r>
              <a:rPr lang="en-US" altLang="ko-KR" noProof="0" dirty="0"/>
              <a:t>.</a:t>
            </a:r>
          </a:p>
          <a:p>
            <a:pPr lvl="1"/>
            <a:r>
              <a:rPr lang="en-US" altLang="ko-KR" noProof="0" dirty="0"/>
              <a:t>Ut </a:t>
            </a:r>
            <a:r>
              <a:rPr lang="en-US" altLang="ko-KR" noProof="0" dirty="0" err="1"/>
              <a:t>enim</a:t>
            </a:r>
            <a:r>
              <a:rPr lang="en-US" altLang="ko-KR" noProof="0" dirty="0"/>
              <a:t> ad minim </a:t>
            </a:r>
            <a:r>
              <a:rPr lang="en-US" altLang="ko-KR" noProof="0" dirty="0" err="1"/>
              <a:t>veniam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quis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nostrud</a:t>
            </a:r>
            <a:r>
              <a:rPr lang="en-US" altLang="ko-KR" noProof="0" dirty="0"/>
              <a:t> exercitation </a:t>
            </a:r>
            <a:r>
              <a:rPr lang="en-US" altLang="ko-KR" noProof="0" dirty="0" err="1"/>
              <a:t>ullamco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laboris</a:t>
            </a:r>
            <a:r>
              <a:rPr lang="en-US" altLang="ko-KR" noProof="0" dirty="0"/>
              <a:t> nisi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aliquip</a:t>
            </a:r>
            <a:r>
              <a:rPr lang="en-US" altLang="ko-KR" noProof="0" dirty="0"/>
              <a:t> ex </a:t>
            </a:r>
            <a:r>
              <a:rPr lang="en-US" altLang="ko-KR" noProof="0" dirty="0" err="1"/>
              <a:t>ea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commodo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consequat</a:t>
            </a:r>
            <a:r>
              <a:rPr lang="en-US" altLang="ko-KR" noProof="0" dirty="0"/>
              <a:t>. </a:t>
            </a:r>
          </a:p>
          <a:p>
            <a:pPr lvl="2"/>
            <a:r>
              <a:rPr lang="en-US" altLang="ko-KR" noProof="0" dirty="0"/>
              <a:t>Check out our new font generator and level up your social bios.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617CE-7C63-626D-0153-FDB97A42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2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7B38732-BF91-4E5E-8C35-C803D92F4360}" type="datetime1">
              <a:rPr lang="en-US" altLang="ko-KR" smtClean="0"/>
              <a:pPr/>
              <a:t>11/27/2023</a:t>
            </a:fld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825CD-05C7-4227-9DC7-FF41658E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5613B-035E-671F-052F-7CA3460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8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6762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F61B4-B631-47C6-C8B0-7971078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3A15D-6B6B-E1F1-268E-615200768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C008-1497-42AF-997B-790E21C1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839C3EF-6FE4-455E-B283-40DB9E0E2D74}" type="datetime1">
              <a:rPr lang="en-US" altLang="ko-KR" smtClean="0"/>
              <a:pPr/>
              <a:t>11/27/2023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0EB5-B91C-88DA-3E45-7FF2B5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46D4B-6580-8B83-7C0F-736DD2D0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6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3410D-2EFD-40D6-4592-76183FD5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900B9-B9F1-9A7E-D685-2270B204A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14898-614F-0E6B-B575-0968D3A0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02A04-428D-565B-D19E-0C1A8CC6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3EE9-6574-4645-B3A6-EED0DF76D3AD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26325-85A6-A5D8-2AF4-78170952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1B9CD-DD85-D0C0-5F19-ECC63E1F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4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B036D-C9FD-55DB-CB16-E6396D75C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03680-86F8-6B76-8F6E-9CE15957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47DFE-8017-5876-2F17-21186F0C8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B1BBEA-F70C-6BD5-A3D9-CE5D79E31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71EC6-190F-08DB-86E3-E399310AC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0FCF-CA8A-FCDE-E90A-FFF6A2BA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30C1-A73A-4E62-AAE5-892A23B502D2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ADA18-0E00-950A-D6E3-839168B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916D8B-07CA-4984-DE6B-80E59817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50BC8-49FB-44A5-9CBA-A6F9577C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4C7985-86AF-A0F2-3568-2640381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3D60-F7D5-419E-A51A-A752C99752C9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BCDD3C-560B-EBC0-1AF9-9121A2C0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778221-E001-2ADA-97DA-435CC3A4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4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F27F80-7B72-E0C1-9618-FA43AB5D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B802-75CA-49A4-BACE-E3AD045F829E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DBC9A-1920-BAEF-8CC1-FDDC2BE2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3532-DF9A-5287-202B-472C05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0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B415-604D-25C8-CF11-4B9BE040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1505D-3254-0842-0FE1-B6113E8D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A7AA4-BF92-6BE6-E4C4-6B9E4159C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20E35-D1D1-7183-F444-D5A53EC8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BAA8-933C-4178-8B5F-CBF7E400362B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86A1F-6544-C982-E7D7-E537FD2E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49B8-3657-B880-D8DE-DD9A9D02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4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3FC7-9293-DA82-B95B-A2EEFBC3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052BD-96FA-3CDB-A715-D74B400CE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947E9-A029-C180-A5A4-B4F7997D6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FF90C-6422-265F-AF44-480B50A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0D13-1371-4625-92CC-B6FA1C80BF06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2F87B-885A-A2AF-507F-590AF58F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E9187-7241-C138-98D6-AAA90876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3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34D49-B647-1293-7A14-CE9F307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829BB-BE8C-3ECC-9B77-ACC2AF5F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B1E23-94C6-738B-6E50-66F5E7875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2AD52-DBC4-466E-9EFA-E54053E52D78}" type="datetime1">
              <a:rPr lang="en-US" altLang="ko-KR" smtClean="0"/>
              <a:t>11/27/2023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9A39E-5886-083D-4F01-22258619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24320-AF2A-A0CB-6B58-582F4487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34A9E8-DC29-EEC9-3BCA-D49FD193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45456"/>
            <a:ext cx="7439025" cy="2387600"/>
          </a:xfrm>
        </p:spPr>
        <p:txBody>
          <a:bodyPr/>
          <a:lstStyle/>
          <a:p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856D393-0E00-D3C9-4CF6-CFB5413782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3840163"/>
            <a:ext cx="7439025" cy="1655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err="1">
                <a:latin typeface="+mn-ea"/>
              </a:rPr>
              <a:t>Subin</a:t>
            </a:r>
            <a:r>
              <a:rPr lang="en-US" altLang="ko-KR" sz="1400" dirty="0">
                <a:latin typeface="+mn-ea"/>
              </a:rPr>
              <a:t> Han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00BFEF-203E-5BC3-ED8F-E3342CBA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9C6A3BA-74E5-5D6B-47C8-294BF4B7F435}"/>
              </a:ext>
            </a:extLst>
          </p:cNvPr>
          <p:cNvGrpSpPr/>
          <p:nvPr/>
        </p:nvGrpSpPr>
        <p:grpSpPr>
          <a:xfrm>
            <a:off x="2567608" y="3212976"/>
            <a:ext cx="6976498" cy="2625179"/>
            <a:chOff x="653749" y="622599"/>
            <a:chExt cx="11117573" cy="41834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38A3DB-56B0-B1B6-0333-CE9E7D29B41D}"/>
                </a:ext>
              </a:extLst>
            </p:cNvPr>
            <p:cNvSpPr txBox="1"/>
            <p:nvPr/>
          </p:nvSpPr>
          <p:spPr>
            <a:xfrm>
              <a:off x="671331" y="922421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Particle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System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0</a:t>
              </a:r>
              <a:endParaRPr lang="ko-KR" altLang="en-US" sz="11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53A27-3843-C61A-FBB8-ACA17606A637}"/>
                </a:ext>
              </a:extLst>
            </p:cNvPr>
            <p:cNvSpPr txBox="1"/>
            <p:nvPr/>
          </p:nvSpPr>
          <p:spPr>
            <a:xfrm>
              <a:off x="670354" y="4379494"/>
              <a:ext cx="203134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Particle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System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k</a:t>
              </a:r>
              <a:endParaRPr lang="ko-KR" altLang="en-US" sz="11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B2EB77-DAAA-4B25-913E-1642B2A11258}"/>
                </a:ext>
              </a:extLst>
            </p:cNvPr>
            <p:cNvSpPr txBox="1"/>
            <p:nvPr/>
          </p:nvSpPr>
          <p:spPr>
            <a:xfrm>
              <a:off x="9413564" y="3124154"/>
              <a:ext cx="825617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Particles</a:t>
              </a:r>
              <a:endParaRPr lang="ko-KR" altLang="en-US" sz="7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EB632F-2A00-BABC-9077-3430354979D7}"/>
                </a:ext>
              </a:extLst>
            </p:cNvPr>
            <p:cNvSpPr/>
            <p:nvPr/>
          </p:nvSpPr>
          <p:spPr>
            <a:xfrm>
              <a:off x="9413565" y="1435767"/>
              <a:ext cx="710278" cy="1688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/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blipFill>
                  <a:blip r:embed="rId2"/>
                  <a:stretch>
                    <a:fillRect b="-157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/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blipFill>
                  <a:blip r:embed="rId3"/>
                  <a:stretch>
                    <a:fillRect b="-157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/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blipFill>
                  <a:blip r:embed="rId4"/>
                  <a:stretch>
                    <a:fillRect b="-157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/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53E2E-5238-3AC9-5F0C-D65A7E6FD08F}"/>
                </a:ext>
              </a:extLst>
            </p:cNvPr>
            <p:cNvSpPr txBox="1"/>
            <p:nvPr/>
          </p:nvSpPr>
          <p:spPr>
            <a:xfrm>
              <a:off x="9601496" y="2257377"/>
              <a:ext cx="444996" cy="392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…</a:t>
              </a:r>
              <a:endParaRPr lang="ko-KR" altLang="en-US" sz="1000" dirty="0"/>
            </a:p>
          </p:txBody>
        </p: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D412427-DA44-9592-7A2E-43FB0C5AEFD8}"/>
                </a:ext>
              </a:extLst>
            </p:cNvPr>
            <p:cNvSpPr/>
            <p:nvPr/>
          </p:nvSpPr>
          <p:spPr>
            <a:xfrm>
              <a:off x="10223545" y="1845900"/>
              <a:ext cx="148080" cy="196428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30A99A-77CB-9D9C-5D35-184EC1DCA97B}"/>
                </a:ext>
              </a:extLst>
            </p:cNvPr>
            <p:cNvSpPr txBox="1"/>
            <p:nvPr/>
          </p:nvSpPr>
          <p:spPr>
            <a:xfrm>
              <a:off x="10411813" y="1749703"/>
              <a:ext cx="1359509" cy="147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Position,</a:t>
              </a:r>
            </a:p>
            <a:p>
              <a:r>
                <a:rPr lang="en-US" altLang="ko-KR" sz="900" dirty="0"/>
                <a:t>Velocity,</a:t>
              </a:r>
            </a:p>
            <a:p>
              <a:r>
                <a:rPr lang="en-US" altLang="ko-KR" sz="900" dirty="0"/>
                <a:t>Acceleration,</a:t>
              </a:r>
            </a:p>
            <a:p>
              <a:r>
                <a:rPr lang="en-US" altLang="ko-KR" sz="900" dirty="0" err="1"/>
                <a:t>Spawntime</a:t>
              </a:r>
              <a:r>
                <a:rPr lang="en-US" altLang="ko-KR" sz="900" dirty="0"/>
                <a:t>,</a:t>
              </a:r>
            </a:p>
            <a:p>
              <a:r>
                <a:rPr lang="en-US" altLang="ko-KR" sz="900" dirty="0"/>
                <a:t>Lifetime,</a:t>
              </a:r>
            </a:p>
            <a:p>
              <a:r>
                <a:rPr lang="en-US" altLang="ko-KR" sz="9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EEC98-0CF3-41C3-88D8-40F5F862D27D}"/>
                </a:ext>
              </a:extLst>
            </p:cNvPr>
            <p:cNvSpPr txBox="1"/>
            <p:nvPr/>
          </p:nvSpPr>
          <p:spPr>
            <a:xfrm>
              <a:off x="3168699" y="3060864"/>
              <a:ext cx="1111721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aliveIndices0</a:t>
              </a:r>
              <a:endParaRPr lang="ko-KR" altLang="en-US" sz="7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03EE07B-887B-E2C6-804E-35F3F06221E7}"/>
                </a:ext>
              </a:extLst>
            </p:cNvPr>
            <p:cNvGrpSpPr/>
            <p:nvPr/>
          </p:nvGrpSpPr>
          <p:grpSpPr>
            <a:xfrm>
              <a:off x="5482136" y="1291753"/>
              <a:ext cx="758028" cy="1772712"/>
              <a:chOff x="5482136" y="1291753"/>
              <a:chExt cx="758028" cy="177271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2CC7781-5C9E-B64D-A30B-3F6405275FB0}"/>
                  </a:ext>
                </a:extLst>
              </p:cNvPr>
              <p:cNvGrpSpPr/>
              <p:nvPr/>
            </p:nvGrpSpPr>
            <p:grpSpPr>
              <a:xfrm>
                <a:off x="54821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FFADC3C-4F5C-EF43-1F71-F9F3457137FB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D5FD0F9-DFA2-EB84-90F7-1A821F9B664E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/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/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/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/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/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/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/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9DAD396-2FE8-D71F-08C6-0CA129C41584}"/>
                </a:ext>
              </a:extLst>
            </p:cNvPr>
            <p:cNvCxnSpPr>
              <a:cxnSpLocks/>
              <a:stCxn id="44" idx="3"/>
              <a:endCxn id="26" idx="1"/>
            </p:cNvCxnSpPr>
            <p:nvPr/>
          </p:nvCxnSpPr>
          <p:spPr>
            <a:xfrm>
              <a:off x="4062890" y="2207953"/>
              <a:ext cx="14431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69413-B435-AA44-CE35-BBAF7DB9E021}"/>
                </a:ext>
              </a:extLst>
            </p:cNvPr>
            <p:cNvSpPr txBox="1"/>
            <p:nvPr/>
          </p:nvSpPr>
          <p:spPr>
            <a:xfrm>
              <a:off x="4100096" y="1820498"/>
              <a:ext cx="1351844" cy="490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Ping-pong</a:t>
              </a:r>
            </a:p>
            <a:p>
              <a:pPr algn="ctr"/>
              <a:r>
                <a:rPr lang="en-US" altLang="ko-KR" sz="700" dirty="0"/>
                <a:t>per a simulation</a:t>
              </a:r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FA9EF4-CC21-83BF-4D7E-7FDDF87352B0}"/>
                </a:ext>
              </a:extLst>
            </p:cNvPr>
            <p:cNvSpPr txBox="1"/>
            <p:nvPr/>
          </p:nvSpPr>
          <p:spPr>
            <a:xfrm>
              <a:off x="5301039" y="3060864"/>
              <a:ext cx="1111721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aliveIndices1</a:t>
              </a:r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43E2E-DCE5-1B1B-B2E5-57D3D7D05B24}"/>
                </a:ext>
              </a:extLst>
            </p:cNvPr>
            <p:cNvSpPr txBox="1"/>
            <p:nvPr/>
          </p:nvSpPr>
          <p:spPr>
            <a:xfrm>
              <a:off x="4188749" y="2559825"/>
              <a:ext cx="1242002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accent1">
                      <a:lumMod val="75000"/>
                    </a:schemeClr>
                  </a:solidFill>
                </a:rPr>
                <a:t>Destroy 13, 15</a:t>
              </a:r>
              <a:endParaRPr lang="ko-KR" altLang="en-US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6205EF-4AC6-D1B1-097D-FF72C87AECAC}"/>
                </a:ext>
              </a:extLst>
            </p:cNvPr>
            <p:cNvSpPr txBox="1"/>
            <p:nvPr/>
          </p:nvSpPr>
          <p:spPr>
            <a:xfrm>
              <a:off x="4151817" y="2381459"/>
              <a:ext cx="1295647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accent1">
                      <a:lumMod val="75000"/>
                    </a:schemeClr>
                  </a:solidFill>
                </a:rPr>
                <a:t>Emit 2 particles</a:t>
              </a:r>
              <a:endParaRPr lang="ko-KR" altLang="en-US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149EEEC-F39F-23AC-B2A1-5B21C23EA2CC}"/>
                </a:ext>
              </a:extLst>
            </p:cNvPr>
            <p:cNvCxnSpPr/>
            <p:nvPr/>
          </p:nvCxnSpPr>
          <p:spPr>
            <a:xfrm>
              <a:off x="4472516" y="2813739"/>
              <a:ext cx="654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BB7ADD-1008-947C-5807-9ECB5E13CB12}"/>
                </a:ext>
              </a:extLst>
            </p:cNvPr>
            <p:cNvGrpSpPr/>
            <p:nvPr/>
          </p:nvGrpSpPr>
          <p:grpSpPr>
            <a:xfrm>
              <a:off x="3328736" y="1291753"/>
              <a:ext cx="945454" cy="1772712"/>
              <a:chOff x="3328736" y="1291753"/>
              <a:chExt cx="945454" cy="177271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BF8370E-50DF-3AD3-B8DD-A3E8FE69D79D}"/>
                  </a:ext>
                </a:extLst>
              </p:cNvPr>
              <p:cNvGrpSpPr/>
              <p:nvPr/>
            </p:nvGrpSpPr>
            <p:grpSpPr>
              <a:xfrm>
                <a:off x="33287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1E0F90A-BB04-7C93-1040-F2EC971AF55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79CEBC1-5EF6-F493-2AA3-B04CB50D2E75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/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/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/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/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/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/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/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B53ADB6-721A-DFB3-A3BF-1F3AB1A6010C}"/>
                  </a:ext>
                </a:extLst>
              </p:cNvPr>
              <p:cNvCxnSpPr/>
              <p:nvPr/>
            </p:nvCxnSpPr>
            <p:spPr>
              <a:xfrm flipH="1">
                <a:off x="4062890" y="1629150"/>
                <a:ext cx="2113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F290D2-139A-02A5-2B40-1288C08DD9D0}"/>
                </a:ext>
              </a:extLst>
            </p:cNvPr>
            <p:cNvSpPr txBox="1"/>
            <p:nvPr/>
          </p:nvSpPr>
          <p:spPr>
            <a:xfrm>
              <a:off x="4181819" y="1488344"/>
              <a:ext cx="1070851" cy="29427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numAlives0: 7</a:t>
              </a:r>
              <a:endParaRPr lang="ko-KR" altLang="en-US" sz="6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29BB71-2A18-99D6-1E1B-31D3D7D54B39}"/>
                </a:ext>
              </a:extLst>
            </p:cNvPr>
            <p:cNvGrpSpPr/>
            <p:nvPr/>
          </p:nvGrpSpPr>
          <p:grpSpPr>
            <a:xfrm>
              <a:off x="6850839" y="1291753"/>
              <a:ext cx="758028" cy="1772712"/>
              <a:chOff x="6850839" y="1288150"/>
              <a:chExt cx="758028" cy="177271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2F7927D-4B66-C6AF-2BDA-AB9D982249B2}"/>
                  </a:ext>
                </a:extLst>
              </p:cNvPr>
              <p:cNvGrpSpPr/>
              <p:nvPr/>
            </p:nvGrpSpPr>
            <p:grpSpPr>
              <a:xfrm>
                <a:off x="6850839" y="1288150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BA191A-61C3-6838-93CB-40202F55E1D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80D8A69-2830-956A-C448-DA1069A3B632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/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/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/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/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/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/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1EC3D7-9A81-19BB-B4C2-7824F28EAF55}"/>
                </a:ext>
              </a:extLst>
            </p:cNvPr>
            <p:cNvSpPr txBox="1"/>
            <p:nvPr/>
          </p:nvSpPr>
          <p:spPr>
            <a:xfrm>
              <a:off x="6696976" y="3060864"/>
              <a:ext cx="1065742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 err="1"/>
                <a:t>deadIndices</a:t>
              </a:r>
              <a:endParaRPr lang="ko-KR" altLang="en-US" sz="7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2229EF2-ADAA-1169-AC7B-3DAC5E77CAE4}"/>
                </a:ext>
              </a:extLst>
            </p:cNvPr>
            <p:cNvGrpSpPr/>
            <p:nvPr/>
          </p:nvGrpSpPr>
          <p:grpSpPr>
            <a:xfrm>
              <a:off x="6175692" y="622599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DC26BC58-E53E-0160-F912-3ED65CB4C9E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rot="16200000" flipV="1">
              <a:off x="6784009" y="845908"/>
              <a:ext cx="491472" cy="4002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50E8B3-A18D-3508-0BAD-143C04857F5F}"/>
                </a:ext>
              </a:extLst>
            </p:cNvPr>
            <p:cNvGrpSpPr/>
            <p:nvPr/>
          </p:nvGrpSpPr>
          <p:grpSpPr>
            <a:xfrm>
              <a:off x="6905608" y="1528978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5263"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A832DC1F-1C3C-AF21-F674-C54696CCC553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10800000" flipV="1">
              <a:off x="7232580" y="1127444"/>
              <a:ext cx="426832" cy="40153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50B7DC5F-D923-6FB9-886F-E1D037A7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6903" y="810144"/>
              <a:ext cx="331213" cy="67820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3006AD4E-96ED-9AA3-762C-AFC7C9F0848B}"/>
                </a:ext>
              </a:extLst>
            </p:cNvPr>
            <p:cNvCxnSpPr>
              <a:cxnSpLocks/>
              <a:stCxn id="68" idx="0"/>
              <a:endCxn id="8" idx="1"/>
            </p:cNvCxnSpPr>
            <p:nvPr/>
          </p:nvCxnSpPr>
          <p:spPr>
            <a:xfrm rot="5400000" flipH="1" flipV="1">
              <a:off x="8677912" y="2198040"/>
              <a:ext cx="653731" cy="8175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DAA5D8-5E86-FD56-EDA5-A31BB814635E}"/>
                </a:ext>
              </a:extLst>
            </p:cNvPr>
            <p:cNvSpPr txBox="1"/>
            <p:nvPr/>
          </p:nvSpPr>
          <p:spPr>
            <a:xfrm>
              <a:off x="7777015" y="2933692"/>
              <a:ext cx="1637950" cy="53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Refer by index of </a:t>
              </a:r>
            </a:p>
            <a:p>
              <a:pPr algn="ctr"/>
              <a:r>
                <a:rPr lang="en-US" altLang="ko-KR" sz="800" dirty="0"/>
                <a:t>aliveIndices0 or 1</a:t>
              </a:r>
              <a:endParaRPr lang="ko-KR" altLang="en-US" sz="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C37DD7-D7D9-2C17-1B4D-586FD7D944C0}"/>
                </a:ext>
              </a:extLst>
            </p:cNvPr>
            <p:cNvSpPr txBox="1"/>
            <p:nvPr/>
          </p:nvSpPr>
          <p:spPr>
            <a:xfrm>
              <a:off x="1495158" y="3986099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439AC-0E62-9292-D129-E4A15BE20902}"/>
                </a:ext>
              </a:extLst>
            </p:cNvPr>
            <p:cNvSpPr txBox="1"/>
            <p:nvPr/>
          </p:nvSpPr>
          <p:spPr>
            <a:xfrm>
              <a:off x="653749" y="3681845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Particle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System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D070C7-6BD8-606A-1D6B-D7AE8B41E295}"/>
                </a:ext>
              </a:extLst>
            </p:cNvPr>
            <p:cNvSpPr txBox="1"/>
            <p:nvPr/>
          </p:nvSpPr>
          <p:spPr>
            <a:xfrm>
              <a:off x="6348498" y="3882374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648295-E66A-2734-9E2D-CE6B6A29873A}"/>
                </a:ext>
              </a:extLst>
            </p:cNvPr>
            <p:cNvSpPr txBox="1"/>
            <p:nvPr/>
          </p:nvSpPr>
          <p:spPr>
            <a:xfrm>
              <a:off x="7711439" y="1288016"/>
              <a:ext cx="1027422" cy="29427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 err="1"/>
                <a:t>numDeads</a:t>
              </a:r>
              <a:r>
                <a:rPr lang="en-US" altLang="ko-KR" sz="600" dirty="0"/>
                <a:t>: 8</a:t>
              </a:r>
              <a:endParaRPr lang="ko-KR" altLang="en-US" sz="600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19004E8-51FC-EC13-BB90-1448789315CE}"/>
                </a:ext>
              </a:extLst>
            </p:cNvPr>
            <p:cNvCxnSpPr/>
            <p:nvPr/>
          </p:nvCxnSpPr>
          <p:spPr>
            <a:xfrm flipH="1">
              <a:off x="7608867" y="1435767"/>
              <a:ext cx="21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555C29-F60F-4ED6-A1D5-F50C592D3AFB}"/>
                </a:ext>
              </a:extLst>
            </p:cNvPr>
            <p:cNvSpPr txBox="1"/>
            <p:nvPr/>
          </p:nvSpPr>
          <p:spPr>
            <a:xfrm>
              <a:off x="4249884" y="1064587"/>
              <a:ext cx="1070851" cy="29427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numAlives1: 7</a:t>
              </a:r>
              <a:endParaRPr lang="ko-KR" altLang="en-US" sz="6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5E618A21-4EDB-6ADE-BA8F-5D7F4A4DBDA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5320734" y="1211726"/>
              <a:ext cx="227421" cy="417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D3FA8B-CDF9-70B5-15D5-664ACFF7B485}"/>
                </a:ext>
              </a:extLst>
            </p:cNvPr>
            <p:cNvSpPr txBox="1"/>
            <p:nvPr/>
          </p:nvSpPr>
          <p:spPr>
            <a:xfrm>
              <a:off x="9329038" y="4492257"/>
              <a:ext cx="294383" cy="29427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2A773D-3FF6-E827-F45E-5A9F8C6C90F8}"/>
                </a:ext>
              </a:extLst>
            </p:cNvPr>
            <p:cNvSpPr txBox="1"/>
            <p:nvPr/>
          </p:nvSpPr>
          <p:spPr>
            <a:xfrm>
              <a:off x="9568593" y="4487218"/>
              <a:ext cx="1987916" cy="318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needs atomic operations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8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1969259" y="3284984"/>
            <a:ext cx="7262270" cy="2431464"/>
            <a:chOff x="202795" y="1347146"/>
            <a:chExt cx="10094772" cy="337980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69"/>
              <a:ext cx="1571343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09346" y="3113324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90" y="22117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5" y="4406092"/>
              <a:ext cx="88282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expired</a:t>
              </a:r>
              <a:endParaRPr lang="ko-KR" altLang="en-US" sz="9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5" y="4196551"/>
              <a:ext cx="145993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not expired yet</a:t>
              </a:r>
              <a:endParaRPr lang="ko-KR" altLang="en-US" sz="9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677796" y="4210226"/>
              <a:ext cx="2181874" cy="51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1) move in order </a:t>
              </a:r>
            </a:p>
            <a:p>
              <a:pPr algn="ctr"/>
              <a:r>
                <a:rPr lang="en-US" altLang="ko-KR" sz="900" dirty="0"/>
                <a:t>by using atomic operation</a:t>
              </a:r>
              <a:endParaRPr lang="ko-KR" altLang="en-US" sz="9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58702" y="3113323"/>
              <a:ext cx="1620363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2) move in parallel</a:t>
              </a:r>
              <a:endParaRPr lang="ko-KR" altLang="en-US" sz="9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900" b="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6" y="3947658"/>
              <a:ext cx="2003151" cy="419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49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36725"/>
            <a:ext cx="5638798" cy="4206875"/>
          </a:xfrm>
        </p:spPr>
        <p:txBody>
          <a:bodyPr/>
          <a:lstStyle/>
          <a:p>
            <a:r>
              <a:rPr lang="en-US" altLang="ko-KR" dirty="0"/>
              <a:t>112byte -&gt; 40byte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1C4B-9770-C641-043F-B3FB242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2808"/>
            <a:ext cx="1765309" cy="3614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A5DAB-6345-F787-4AD9-4F51C0C0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573923"/>
            <a:ext cx="2917414" cy="2332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DF9E09-EC7A-256B-68DF-A13925A27AB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22509" y="3740148"/>
            <a:ext cx="70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4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CD27-A7D8-3114-2B8B-8CA8CC69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23D9-BC4B-F53D-8226-AB6771CD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</a:p>
          <a:p>
            <a:pPr lvl="1"/>
            <a:r>
              <a:rPr lang="en-US" altLang="ko-KR" dirty="0"/>
              <a:t>Aggarwal, A., Chang, J.S. &amp; Yap, C.K. Minimum area circumscribing Polygons. The Visual Computer 1, 112–117 (1985). </a:t>
            </a:r>
          </a:p>
          <a:p>
            <a:pPr lvl="1"/>
            <a:r>
              <a:rPr lang="ko-KR" altLang="en-US" dirty="0"/>
              <a:t>주어진 </a:t>
            </a:r>
            <a:r>
              <a:rPr lang="en-US" altLang="ko-KR" dirty="0"/>
              <a:t>Convex hull</a:t>
            </a:r>
            <a:r>
              <a:rPr lang="ko-KR" altLang="en-US" dirty="0"/>
              <a:t>을 덮으면서 넓이가 가장 작은 최적의 </a:t>
            </a:r>
            <a:r>
              <a:rPr lang="en-US" altLang="ko-KR" dirty="0"/>
              <a:t>k-</a:t>
            </a:r>
            <a:r>
              <a:rPr lang="en-US" altLang="ko-KR" dirty="0" err="1"/>
              <a:t>gon</a:t>
            </a:r>
            <a:r>
              <a:rPr lang="ko-KR" altLang="en-US" dirty="0"/>
              <a:t>을 찾는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Quad</a:t>
            </a:r>
            <a:r>
              <a:rPr lang="ko-KR" altLang="en-US" dirty="0"/>
              <a:t>가 아닌 </a:t>
            </a:r>
            <a:r>
              <a:rPr lang="en-US" altLang="ko-KR" dirty="0"/>
              <a:t>K</a:t>
            </a:r>
            <a:r>
              <a:rPr lang="ko-KR" altLang="en-US" dirty="0"/>
              <a:t>개의 꼭짓점을 갖는 다각형으로 </a:t>
            </a:r>
            <a:r>
              <a:rPr lang="ko-KR" altLang="en-US" dirty="0" err="1"/>
              <a:t>파티클을</a:t>
            </a:r>
            <a:r>
              <a:rPr lang="ko-KR" altLang="en-US" dirty="0"/>
              <a:t> 렌더링하자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대부분의 픽셀이 기각되는 경우</a:t>
            </a:r>
            <a:r>
              <a:rPr lang="en-US" altLang="ko-KR" dirty="0"/>
              <a:t>, overdraw</a:t>
            </a:r>
            <a:r>
              <a:rPr lang="ko-KR" altLang="en-US" dirty="0"/>
              <a:t>를 방지할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0AEB7-4E39-88A4-73A7-0036198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F0A60-14C4-78C7-80B7-92E6161F194C}"/>
              </a:ext>
            </a:extLst>
          </p:cNvPr>
          <p:cNvGrpSpPr/>
          <p:nvPr/>
        </p:nvGrpSpPr>
        <p:grpSpPr>
          <a:xfrm>
            <a:off x="3691087" y="3860800"/>
            <a:ext cx="4809826" cy="2082800"/>
            <a:chOff x="2927648" y="3284984"/>
            <a:chExt cx="5832648" cy="2525713"/>
          </a:xfrm>
        </p:grpSpPr>
        <p:pic>
          <p:nvPicPr>
            <p:cNvPr id="6" name="그림 5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EE81B1E5-350D-97A5-F620-F207C85E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8" name="그림 7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5A06A25F-424F-37FD-C076-02778B796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881" y="3284985"/>
              <a:ext cx="2546415" cy="2525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36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</p:spPr>
            <p:txBody>
              <a:bodyPr/>
              <a:lstStyle/>
              <a:p>
                <a:r>
                  <a:rPr lang="en-US" altLang="ko-KR" dirty="0"/>
                  <a:t>Lemma 1. (</a:t>
                </a:r>
                <a:r>
                  <a:rPr lang="en-US" altLang="ko-KR" dirty="0" err="1"/>
                  <a:t>DePano</a:t>
                </a:r>
                <a:r>
                  <a:rPr lang="en-US" altLang="ko-KR" dirty="0"/>
                  <a:t>) </a:t>
                </a:r>
              </a:p>
              <a:p>
                <a:pPr lvl="1"/>
                <a:r>
                  <a:rPr lang="en-US" altLang="ko-KR" dirty="0"/>
                  <a:t>For k &gt; 4, there exists a globally minimum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Q that has at least k- 1 edges flush with P. Furthermore, all the edges of this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are balanced.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flushed?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완전히 포함하고 양쪽으로 늘어난 경우</a:t>
                </a:r>
                <a:endParaRPr lang="en-US" altLang="ko-KR" dirty="0"/>
              </a:p>
              <a:p>
                <a:r>
                  <a:rPr lang="en-US" altLang="ko-KR" dirty="0"/>
                  <a:t>balanced?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vertex</a:t>
                </a:r>
                <a:r>
                  <a:rPr lang="ko-KR" altLang="en-US" dirty="0"/>
                  <a:t>에서 접하고 접하는 부분이 변의 중점인 경우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chain,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으로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쌍에 대해서 탐색하면 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b="0" dirty="0"/>
                  <a:t>모</a:t>
                </a:r>
                <a:r>
                  <a:rPr lang="ko-KR" altLang="en-US" dirty="0"/>
                  <a:t>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쌍을 탐색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  <a:blipFill>
                <a:blip r:embed="rId2"/>
                <a:stretch>
                  <a:fillRect l="-501" t="-1449" r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0C5A4-1FDA-550D-8B6A-5DF72D00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060848"/>
            <a:ext cx="2617780" cy="27945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/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/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4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</p:spPr>
            <p:txBody>
              <a:bodyPr/>
              <a:lstStyle/>
              <a:p>
                <a:r>
                  <a:rPr lang="en-US" altLang="ko-KR" dirty="0"/>
                  <a:t>Lemma 2. (Interspersing Lemma)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`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Lemma 3.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가령</a:t>
                </a:r>
                <a:r>
                  <a:rPr lang="en-US" altLang="ko-KR" dirty="0"/>
                  <a:t>:</a:t>
                </a:r>
              </a:p>
              <a:p>
                <a:pPr lvl="1"/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쌍에 대해서 최적인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 찾아졌다면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쌍에 대해서는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가 아닌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쌍에 대해서만 탐색해도 됨</a:t>
                </a:r>
                <a:r>
                  <a:rPr lang="en-US" altLang="ko-KR" dirty="0"/>
                  <a:t>!</a:t>
                </a:r>
              </a:p>
              <a:p>
                <a:pPr lvl="1"/>
                <a:r>
                  <a:rPr lang="ko-KR" altLang="en-US" dirty="0"/>
                  <a:t>이를 재귀적으로 이용해서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ko-KR" altLang="en-US" dirty="0"/>
                  <a:t> 시간으로 단축할 수 있음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  <a:blipFill>
                <a:blip r:embed="rId2"/>
                <a:stretch>
                  <a:fillRect l="-477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36952-E9CD-1770-AE62-807F55D5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96" y="1578324"/>
            <a:ext cx="3371850" cy="43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</p:spPr>
            <p:txBody>
              <a:bodyPr/>
              <a:lstStyle/>
              <a:p>
                <a:r>
                  <a:rPr lang="en-US" altLang="ko-KR" dirty="0"/>
                  <a:t>Balanced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직선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기준으로 점대칭 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ko-KR" altLang="en-US" dirty="0"/>
                  <a:t>과의 교점을 이용해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을 찾을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해</m:t>
                    </m:r>
                  </m:oMath>
                </a14:m>
                <a:r>
                  <a:rPr lang="ko-KR" altLang="en-US" dirty="0"/>
                  <a:t>당 교선이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지나가는 경우에 대한 예외처리가 필요함</a:t>
                </a:r>
                <a:r>
                  <a:rPr lang="en-US" altLang="ko-KR" dirty="0"/>
                  <a:t>!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양쪽의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와의 외적 결과의 부호를 이용해 이를 결정할 수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지나간다면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해당하는 방향 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flush</a:t>
                </a:r>
                <a:r>
                  <a:rPr lang="ko-KR" altLang="en-US" dirty="0"/>
                  <a:t>한 경우가 최적임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  <a:blipFill>
                <a:blip r:embed="rId3"/>
                <a:stretch>
                  <a:fillRect l="-491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AF5A25-6B08-7F03-1CF1-93AC6611902C}"/>
              </a:ext>
            </a:extLst>
          </p:cNvPr>
          <p:cNvGrpSpPr/>
          <p:nvPr/>
        </p:nvGrpSpPr>
        <p:grpSpPr>
          <a:xfrm>
            <a:off x="8059266" y="2010172"/>
            <a:ext cx="3177147" cy="3690024"/>
            <a:chOff x="6576053" y="1268760"/>
            <a:chExt cx="4363054" cy="5067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B0121F-54E7-7906-8849-D194E143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721" y="1268760"/>
              <a:ext cx="3744441" cy="399723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33FF4E-3601-52B9-DFCC-5133F6931736}"/>
                </a:ext>
              </a:extLst>
            </p:cNvPr>
            <p:cNvSpPr/>
            <p:nvPr/>
          </p:nvSpPr>
          <p:spPr>
            <a:xfrm>
              <a:off x="9127202" y="2272951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57A95B4-E5FA-C709-0F81-BB0FC42794FC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43" y="2349838"/>
              <a:ext cx="1722664" cy="1645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/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/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blipFill>
                  <a:blip r:embed="rId6"/>
                  <a:stretch>
                    <a:fillRect l="-4167" t="-26667" r="-79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C02CE2-E9C5-C747-9BB8-0F7240985DA9}"/>
                </a:ext>
              </a:extLst>
            </p:cNvPr>
            <p:cNvSpPr/>
            <p:nvPr/>
          </p:nvSpPr>
          <p:spPr>
            <a:xfrm>
              <a:off x="7745097" y="2753294"/>
              <a:ext cx="107092" cy="1070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9CD52AF-7C75-BE7B-37CA-ED6DD63C1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8950" y="2838418"/>
              <a:ext cx="554200" cy="3497714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/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blipFill>
                  <a:blip r:embed="rId7"/>
                  <a:stretch>
                    <a:fillRect l="-6452" r="-32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/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blipFill>
                  <a:blip r:embed="rId8"/>
                  <a:stretch>
                    <a:fillRect l="-26087" r="-13043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F8EA29-6DF5-B21C-5862-4289F4145463}"/>
                </a:ext>
              </a:extLst>
            </p:cNvPr>
            <p:cNvSpPr/>
            <p:nvPr/>
          </p:nvSpPr>
          <p:spPr>
            <a:xfrm>
              <a:off x="8862952" y="4151037"/>
              <a:ext cx="107092" cy="1070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/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blipFill>
                  <a:blip r:embed="rId9"/>
                  <a:stretch>
                    <a:fillRect l="-26087" r="-17391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D1E8E0-5A72-5AA2-4D05-7FD14512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768" y="2314140"/>
              <a:ext cx="557980" cy="386251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/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95F6256-3238-DF49-8507-0CD4068B5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6053" y="4062505"/>
              <a:ext cx="2048486" cy="20334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82E089-4DE1-2E7E-1449-EE715E1AC0CC}"/>
                </a:ext>
              </a:extLst>
            </p:cNvPr>
            <p:cNvSpPr/>
            <p:nvPr/>
          </p:nvSpPr>
          <p:spPr>
            <a:xfrm>
              <a:off x="8579727" y="6059135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E4EE4B-CE12-324B-B84D-4AE63E362650}"/>
                </a:ext>
              </a:extLst>
            </p:cNvPr>
            <p:cNvSpPr/>
            <p:nvPr/>
          </p:nvSpPr>
          <p:spPr>
            <a:xfrm>
              <a:off x="7413732" y="4900821"/>
              <a:ext cx="107092" cy="107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/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01FC0AB3-6088-6E96-9DE1-334005CCD517}"/>
              </a:ext>
            </a:extLst>
          </p:cNvPr>
          <p:cNvSpPr/>
          <p:nvPr/>
        </p:nvSpPr>
        <p:spPr>
          <a:xfrm>
            <a:off x="10774026" y="3571738"/>
            <a:ext cx="77984" cy="77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</p:spPr>
            <p:txBody>
              <a:bodyPr/>
              <a:lstStyle/>
              <a:p>
                <a:r>
                  <a:rPr lang="en-US" altLang="ko-KR" dirty="0"/>
                  <a:t>Flushed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이며 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존재한다고 가정하고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부터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ko-KR" altLang="en-US" dirty="0"/>
                  <a:t>까지 늘려가며 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있고 이것이 최적일 때</a:t>
                </a:r>
                <a:r>
                  <a:rPr lang="en-US" altLang="ko-KR" dirty="0"/>
                  <a:t>, </a:t>
                </a:r>
                <a:r>
                  <a:rPr lang="ko-KR" altLang="en-US" b="1" dirty="0"/>
                  <a:t>가운데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flushed edge.</a:t>
                </a:r>
              </a:p>
              <a:p>
                <a:pPr lvl="1"/>
                <a:r>
                  <a:rPr lang="ko-KR" altLang="en-US" dirty="0"/>
                  <a:t>이전에 계산되었던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이용해서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시간에 계산할 수 있음</a:t>
                </a:r>
                <a:r>
                  <a:rPr lang="en-US" altLang="ko-KR" dirty="0"/>
                  <a:t>!</a:t>
                </a:r>
              </a:p>
              <a:p>
                <a:pPr lvl="1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  <a:blipFill>
                <a:blip r:embed="rId3"/>
                <a:stretch>
                  <a:fillRect l="-325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sp>
        <p:nvSpPr>
          <p:cNvPr id="7" name="십이각형 6">
            <a:extLst>
              <a:ext uri="{FF2B5EF4-FFF2-40B4-BE49-F238E27FC236}">
                <a16:creationId xmlns:a16="http://schemas.microsoft.com/office/drawing/2014/main" id="{B0862710-9925-2191-30C7-B3CFB82C1483}"/>
              </a:ext>
            </a:extLst>
          </p:cNvPr>
          <p:cNvSpPr/>
          <p:nvPr/>
        </p:nvSpPr>
        <p:spPr>
          <a:xfrm>
            <a:off x="5019888" y="3717032"/>
            <a:ext cx="2129938" cy="2095183"/>
          </a:xfrm>
          <a:prstGeom prst="dodec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64BFC2-091A-7A08-DF44-7A5678DA896D}"/>
              </a:ext>
            </a:extLst>
          </p:cNvPr>
          <p:cNvCxnSpPr>
            <a:stCxn id="7" idx="7"/>
            <a:endCxn id="7" idx="6"/>
          </p:cNvCxnSpPr>
          <p:nvPr/>
        </p:nvCxnSpPr>
        <p:spPr>
          <a:xfrm>
            <a:off x="5019888" y="5045339"/>
            <a:ext cx="285372" cy="48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/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A1F5E2-BC5D-A28C-80AA-A2DE8FB57814}"/>
              </a:ext>
            </a:extLst>
          </p:cNvPr>
          <p:cNvCxnSpPr>
            <a:cxnSpLocks/>
            <a:stCxn id="7" idx="5"/>
            <a:endCxn id="7" idx="4"/>
          </p:cNvCxnSpPr>
          <p:nvPr/>
        </p:nvCxnSpPr>
        <p:spPr>
          <a:xfrm>
            <a:off x="5799485" y="5812215"/>
            <a:ext cx="5707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/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F4F5E-CE08-831C-9A8C-DFA0F83B0E9C}"/>
              </a:ext>
            </a:extLst>
          </p:cNvPr>
          <p:cNvCxnSpPr>
            <a:cxnSpLocks/>
          </p:cNvCxnSpPr>
          <p:nvPr/>
        </p:nvCxnSpPr>
        <p:spPr>
          <a:xfrm flipV="1">
            <a:off x="6697505" y="4749573"/>
            <a:ext cx="625933" cy="106634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2330C6-94F9-1179-2A25-CFA1C1E11DF3}"/>
              </a:ext>
            </a:extLst>
          </p:cNvPr>
          <p:cNvCxnSpPr>
            <a:cxnSpLocks/>
          </p:cNvCxnSpPr>
          <p:nvPr/>
        </p:nvCxnSpPr>
        <p:spPr>
          <a:xfrm>
            <a:off x="6698639" y="3715265"/>
            <a:ext cx="608323" cy="103634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55C386-6FF4-4470-5FEB-D6C21B1AB94F}"/>
              </a:ext>
            </a:extLst>
          </p:cNvPr>
          <p:cNvCxnSpPr>
            <a:cxnSpLocks/>
          </p:cNvCxnSpPr>
          <p:nvPr/>
        </p:nvCxnSpPr>
        <p:spPr>
          <a:xfrm>
            <a:off x="5461686" y="3717032"/>
            <a:ext cx="125215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2CD228-FC74-7B57-63DF-7D404D2B3633}"/>
              </a:ext>
            </a:extLst>
          </p:cNvPr>
          <p:cNvCxnSpPr>
            <a:cxnSpLocks/>
          </p:cNvCxnSpPr>
          <p:nvPr/>
        </p:nvCxnSpPr>
        <p:spPr>
          <a:xfrm flipV="1">
            <a:off x="4885038" y="3731741"/>
            <a:ext cx="576366" cy="98189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5E203E8B-35EC-116A-3DF6-965FAFCBD6D8}"/>
              </a:ext>
            </a:extLst>
          </p:cNvPr>
          <p:cNvSpPr/>
          <p:nvPr/>
        </p:nvSpPr>
        <p:spPr>
          <a:xfrm>
            <a:off x="5393000" y="3643134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C65E7A4-478D-371A-A7F7-1E819C268121}"/>
              </a:ext>
            </a:extLst>
          </p:cNvPr>
          <p:cNvSpPr/>
          <p:nvPr/>
        </p:nvSpPr>
        <p:spPr>
          <a:xfrm>
            <a:off x="6624215" y="3640152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B9BF5EF-64EB-EDAE-EB0D-2154994FE903}"/>
              </a:ext>
            </a:extLst>
          </p:cNvPr>
          <p:cNvSpPr/>
          <p:nvPr/>
        </p:nvSpPr>
        <p:spPr>
          <a:xfrm>
            <a:off x="7235548" y="4683890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/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/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/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F4CD802-1A7F-2A63-739E-8F40151C2A23}"/>
              </a:ext>
            </a:extLst>
          </p:cNvPr>
          <p:cNvSpPr txBox="1"/>
          <p:nvPr/>
        </p:nvSpPr>
        <p:spPr>
          <a:xfrm>
            <a:off x="8506303" y="3873230"/>
            <a:ext cx="16585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already computed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31867D69-AE16-EE93-4E48-09E9D6B13717}"/>
              </a:ext>
            </a:extLst>
          </p:cNvPr>
          <p:cNvCxnSpPr>
            <a:cxnSpLocks/>
            <a:stCxn id="60" idx="3"/>
            <a:endCxn id="62" idx="0"/>
          </p:cNvCxnSpPr>
          <p:nvPr/>
        </p:nvCxnSpPr>
        <p:spPr>
          <a:xfrm>
            <a:off x="6850390" y="3460391"/>
            <a:ext cx="2485211" cy="412839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EC848AA5-FECB-AB6A-3419-CE9B180349B8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8275827" y="4181007"/>
            <a:ext cx="1059774" cy="12693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8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Quad</a:t>
            </a:r>
            <a:r>
              <a:rPr lang="ko-KR" altLang="en-US" dirty="0"/>
              <a:t>로 렌더링 시 반절 이상의 픽셀이 기각되는 텍스처를 선정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pic>
        <p:nvPicPr>
          <p:cNvPr id="6" name="그림 5" descr="천체, 천문학 이벤트, 월광, 우주이(가) 표시된 사진&#10;&#10;자동 생성된 설명">
            <a:extLst>
              <a:ext uri="{FF2B5EF4-FFF2-40B4-BE49-F238E27FC236}">
                <a16:creationId xmlns:a16="http://schemas.microsoft.com/office/drawing/2014/main" id="{1F7DACCF-B1BD-0091-B286-425DB69E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9" y="4007006"/>
            <a:ext cx="1727100" cy="1727100"/>
          </a:xfrm>
          <a:prstGeom prst="rect">
            <a:avLst/>
          </a:prstGeom>
        </p:spPr>
      </p:pic>
      <p:pic>
        <p:nvPicPr>
          <p:cNvPr id="8" name="그림 7" descr="스크린샷, 달, 천체, 텍스트이(가) 표시된 사진&#10;&#10;자동 생성된 설명">
            <a:extLst>
              <a:ext uri="{FF2B5EF4-FFF2-40B4-BE49-F238E27FC236}">
                <a16:creationId xmlns:a16="http://schemas.microsoft.com/office/drawing/2014/main" id="{4801D4CC-1713-88B3-3421-3EA124A8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4003620"/>
            <a:ext cx="2864252" cy="1730486"/>
          </a:xfrm>
          <a:prstGeom prst="rect">
            <a:avLst/>
          </a:prstGeom>
        </p:spPr>
      </p:pic>
      <p:pic>
        <p:nvPicPr>
          <p:cNvPr id="10" name="그림 9" descr="스크린샷, 블랙, 우주이(가) 표시된 사진&#10;&#10;자동 생성된 설명">
            <a:extLst>
              <a:ext uri="{FF2B5EF4-FFF2-40B4-BE49-F238E27FC236}">
                <a16:creationId xmlns:a16="http://schemas.microsoft.com/office/drawing/2014/main" id="{CD4E3C8F-A665-9F3A-240A-34219F45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92" y="3991247"/>
            <a:ext cx="2864254" cy="173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2CF23-EA72-29D8-4636-0A1E540EE09E}"/>
              </a:ext>
            </a:extLst>
          </p:cNvPr>
          <p:cNvSpPr txBox="1"/>
          <p:nvPr/>
        </p:nvSpPr>
        <p:spPr>
          <a:xfrm>
            <a:off x="5908156" y="5715025"/>
            <a:ext cx="76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Texture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01B3-8438-9A86-D2DF-EB73BF771979}"/>
              </a:ext>
            </a:extLst>
          </p:cNvPr>
          <p:cNvSpPr txBox="1"/>
          <p:nvPr/>
        </p:nvSpPr>
        <p:spPr>
          <a:xfrm>
            <a:off x="3284007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0BB53-98B4-89EE-B25E-875BFB0B0E04}"/>
              </a:ext>
            </a:extLst>
          </p:cNvPr>
          <p:cNvSpPr txBox="1"/>
          <p:nvPr/>
        </p:nvSpPr>
        <p:spPr>
          <a:xfrm>
            <a:off x="8686065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3987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0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DE5DD-9146-7A9E-F089-A6B1D2EF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34852-0F1D-420E-CEEE-564FAABEB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6592E-0ED8-0EC7-31E3-009E358B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5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9D745-D705-B152-4C2A-EB65C1FF2A25}"/>
              </a:ext>
            </a:extLst>
          </p:cNvPr>
          <p:cNvGrpSpPr/>
          <p:nvPr/>
        </p:nvGrpSpPr>
        <p:grpSpPr>
          <a:xfrm>
            <a:off x="2356955" y="3223573"/>
            <a:ext cx="7478091" cy="2689795"/>
            <a:chOff x="2182157" y="3223573"/>
            <a:chExt cx="7478091" cy="26897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2099E5-E95A-3650-3FDF-521571E31648}"/>
                </a:ext>
              </a:extLst>
            </p:cNvPr>
            <p:cNvGrpSpPr/>
            <p:nvPr/>
          </p:nvGrpSpPr>
          <p:grpSpPr>
            <a:xfrm>
              <a:off x="4961683" y="3403751"/>
              <a:ext cx="2054174" cy="1812855"/>
              <a:chOff x="5648806" y="1347146"/>
              <a:chExt cx="758028" cy="29976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F266BB-0CE1-0A78-2094-89622955DC15}"/>
                  </a:ext>
                </a:extLst>
              </p:cNvPr>
              <p:cNvSpPr/>
              <p:nvPr/>
            </p:nvSpPr>
            <p:spPr>
              <a:xfrm>
                <a:off x="5710989" y="2728565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Particles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2F6958E-742C-CC49-5A4D-A80D8BCDBE3C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2997629"/>
                <a:chOff x="3946357" y="1138989"/>
                <a:chExt cx="1018673" cy="2139863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EAB73C-626D-D56C-0938-1155E4AD8237}"/>
                    </a:ext>
                  </a:extLst>
                </p:cNvPr>
                <p:cNvSpPr/>
                <p:nvPr/>
              </p:nvSpPr>
              <p:spPr>
                <a:xfrm>
                  <a:off x="3978443" y="1219200"/>
                  <a:ext cx="954504" cy="2059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09A7E7A-371E-75CF-C2D6-9BB660B04964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57788B-A80A-4B35-63A6-0564B72109C2}"/>
                </a:ext>
              </a:extLst>
            </p:cNvPr>
            <p:cNvSpPr/>
            <p:nvPr/>
          </p:nvSpPr>
          <p:spPr>
            <a:xfrm>
              <a:off x="2182157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2F6E8-55E2-1776-9CD2-D4AB14B9F0B8}"/>
                </a:ext>
              </a:extLst>
            </p:cNvPr>
            <p:cNvSpPr/>
            <p:nvPr/>
          </p:nvSpPr>
          <p:spPr>
            <a:xfrm>
              <a:off x="2182157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82FE13-338F-9C47-EE4C-2FD574A60D37}"/>
                </a:ext>
              </a:extLst>
            </p:cNvPr>
            <p:cNvSpPr/>
            <p:nvPr/>
          </p:nvSpPr>
          <p:spPr>
            <a:xfrm>
              <a:off x="2182157" y="4135149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676426-5A0D-2693-D98E-FB0B8B167F95}"/>
                </a:ext>
              </a:extLst>
            </p:cNvPr>
            <p:cNvSpPr/>
            <p:nvPr/>
          </p:nvSpPr>
          <p:spPr>
            <a:xfrm>
              <a:off x="2182157" y="4590937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199B5B-88D9-14B2-76EA-F17D458BE1E1}"/>
                </a:ext>
              </a:extLst>
            </p:cNvPr>
            <p:cNvSpPr/>
            <p:nvPr/>
          </p:nvSpPr>
          <p:spPr>
            <a:xfrm>
              <a:off x="2182157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C3040F-9304-0124-1CF1-608ACF2EDB05}"/>
                </a:ext>
              </a:extLst>
            </p:cNvPr>
            <p:cNvSpPr/>
            <p:nvPr/>
          </p:nvSpPr>
          <p:spPr>
            <a:xfrm>
              <a:off x="2182157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FADD53-6050-1D9C-5748-DB9A6559FBB9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3262277" y="4344155"/>
              <a:ext cx="1764108" cy="452209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2126C-9CE1-2848-FF62-BAA927165300}"/>
                </a:ext>
              </a:extLst>
            </p:cNvPr>
            <p:cNvSpPr txBox="1"/>
            <p:nvPr/>
          </p:nvSpPr>
          <p:spPr>
            <a:xfrm>
              <a:off x="3910323" y="3458032"/>
              <a:ext cx="894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read-write</a:t>
              </a:r>
              <a:endParaRPr lang="ko-KR" altLang="en-US" sz="1200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0B60A95-89BB-D9C5-2D06-5A7ACFD16C0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3262277" y="4340576"/>
              <a:ext cx="1764108" cy="3579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B83D74-489D-7EFE-5CD6-C5A46FA174FF}"/>
                </a:ext>
              </a:extLst>
            </p:cNvPr>
            <p:cNvSpPr/>
            <p:nvPr/>
          </p:nvSpPr>
          <p:spPr>
            <a:xfrm>
              <a:off x="8580128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CD1510-2FBC-FE64-54D2-9B90DC545049}"/>
                </a:ext>
              </a:extLst>
            </p:cNvPr>
            <p:cNvSpPr/>
            <p:nvPr/>
          </p:nvSpPr>
          <p:spPr>
            <a:xfrm>
              <a:off x="8580128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2C297-8421-33B0-7151-0FD84BBBAE31}"/>
                </a:ext>
              </a:extLst>
            </p:cNvPr>
            <p:cNvSpPr/>
            <p:nvPr/>
          </p:nvSpPr>
          <p:spPr>
            <a:xfrm>
              <a:off x="8580128" y="4135148"/>
              <a:ext cx="1080120" cy="8666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649D58-6C0D-1A93-5767-00DB59D92DA0}"/>
                </a:ext>
              </a:extLst>
            </p:cNvPr>
            <p:cNvSpPr/>
            <p:nvPr/>
          </p:nvSpPr>
          <p:spPr>
            <a:xfrm>
              <a:off x="8580128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0C06F0-7616-A647-EE7E-DCF7B63C5A96}"/>
                </a:ext>
              </a:extLst>
            </p:cNvPr>
            <p:cNvSpPr/>
            <p:nvPr/>
          </p:nvSpPr>
          <p:spPr>
            <a:xfrm>
              <a:off x="8580128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518170-6B8B-817D-883C-DD4128C4FBF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951161" y="4344155"/>
              <a:ext cx="1628967" cy="0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2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823E0-185C-4D65-B1AD-8B3F930D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82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42B0E6B-69E4-3F21-4AB5-65B92AA12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FB895-8F1B-5710-EEF7-E84559D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noProof="0" smtClean="0"/>
              <a:t>22</a:t>
            </a:fld>
            <a:endParaRPr lang="en-US" altLang="ko-KR" noProof="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CADE6A8-000A-61DE-D20F-FAB77078B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Subin</a:t>
            </a:r>
            <a:r>
              <a:rPr lang="en-US" altLang="ko-KR" dirty="0">
                <a:latin typeface="+mn-ea"/>
              </a:rPr>
              <a:t> Han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7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EC76-EFBC-02C0-22E5-359E9729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93D0E-25C5-017B-3847-3765D4D3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643D7-86BE-A2F4-A570-0DB53456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658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74C68-E2B9-6240-739C-EE49E58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Particle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EE1EF-F626-C652-745E-88A6B658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AE5FE2-23F4-65CB-8956-3BBDB5A4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2228F8F-6BE7-E31E-4DDE-63909211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6" y="1736725"/>
            <a:ext cx="7124708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90FF4-4CCA-AC08-E772-48A4EC72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&amp; Particle 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02843-C846-8C0E-8CE5-E0CF572E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BB4B1E-1D65-BA2B-7303-6A1A1500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863E40E-E27E-9C6A-9664-AD30D5F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48" y="1736725"/>
            <a:ext cx="6963103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B5310-F4BC-F0DC-8537-4A409A4D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83369A-FEC6-9C16-AFBA-D1A64998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01787E-22A9-4A53-6ED7-1D4658FB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A78079F8-470E-C029-DAB1-DBFBC69A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56" y="1736725"/>
            <a:ext cx="7478888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7B9AC-3CE3-139E-4060-9D0B3A8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 Rendering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5F20A-C4A0-2145-7701-806A6DF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770B29-0EED-D02E-6BAA-E5419DE9A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3927E806-7ED3-1F92-18BA-D727D327C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56" y="1736725"/>
            <a:ext cx="7478888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74321-A995-7867-4636-5DF2B051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Ribbon Rendering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00CB1-44BD-D533-3D2B-F1AEFD71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asd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3841-3089-D26E-1461-BFC4C24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pic>
        <p:nvPicPr>
          <p:cNvPr id="6" name="그림 5" descr="다채로움, 예술, 빛이(가) 표시된 사진&#10;&#10;자동 생성된 설명">
            <a:extLst>
              <a:ext uri="{FF2B5EF4-FFF2-40B4-BE49-F238E27FC236}">
                <a16:creationId xmlns:a16="http://schemas.microsoft.com/office/drawing/2014/main" id="{A1DA4ADC-9CE0-F627-C149-FD00BD13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24" y="1690445"/>
            <a:ext cx="305795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266C6-A5A7-AEE2-EE82-26369E95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Ribbon Rendering: Distance based UV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3E7F9-E365-3855-FB60-3F04A677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Brent-kung adder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F1C16-4E4F-CAA3-39BB-6005553D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pic>
        <p:nvPicPr>
          <p:cNvPr id="6" name="그림 5" descr="라인, 도표, 평행, 원이(가) 표시된 사진&#10;&#10;자동 생성된 설명">
            <a:extLst>
              <a:ext uri="{FF2B5EF4-FFF2-40B4-BE49-F238E27FC236}">
                <a16:creationId xmlns:a16="http://schemas.microsoft.com/office/drawing/2014/main" id="{E0D4ECCB-89FC-ED27-04ED-E606330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54" y="1542787"/>
            <a:ext cx="495369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4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Lucida Sans"/>
        <a:ea typeface="나눔스퀘어 네오 Heavy"/>
        <a:cs typeface=""/>
      </a:majorFont>
      <a:minorFont>
        <a:latin typeface="맑은 고딕"/>
        <a:ea typeface="나눔스퀘어O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1fc1c0-0c04-4fba-ba91-10b5dedc7df0}" enabled="1" method="Privileged" siteId="{4cce2d09-7ef7-4338-acc3-060d08fc21a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787</Words>
  <Application>Microsoft Office PowerPoint</Application>
  <PresentationFormat>와이드스크린</PresentationFormat>
  <Paragraphs>190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Lucida Sans</vt:lpstr>
      <vt:lpstr>나눔스퀘어OTF Light</vt:lpstr>
      <vt:lpstr>맑은 고딕</vt:lpstr>
      <vt:lpstr>Cambria Math</vt:lpstr>
      <vt:lpstr>Office 테마</vt:lpstr>
      <vt:lpstr>Particle System</vt:lpstr>
      <vt:lpstr>Introduction</vt:lpstr>
      <vt:lpstr>Plan</vt:lpstr>
      <vt:lpstr>Basic Particle System</vt:lpstr>
      <vt:lpstr>UI &amp; Particle Control</vt:lpstr>
      <vt:lpstr>Forces</vt:lpstr>
      <vt:lpstr>Fire Rendering</vt:lpstr>
      <vt:lpstr>Ribbon Rendering</vt:lpstr>
      <vt:lpstr>Ribbon Rendering: Distance based UV</vt:lpstr>
      <vt:lpstr>Optimization: Particle Management</vt:lpstr>
      <vt:lpstr>Optimization: Particle Management</vt:lpstr>
      <vt:lpstr>Optimization: Data Packing</vt:lpstr>
      <vt:lpstr>Optimization: Bounding K-gon</vt:lpstr>
      <vt:lpstr>Key Concepts</vt:lpstr>
      <vt:lpstr>Key Concepts</vt:lpstr>
      <vt:lpstr>Key Concepts</vt:lpstr>
      <vt:lpstr>Key Concepts</vt:lpstr>
      <vt:lpstr>Optimization: Bounding K-gon</vt:lpstr>
      <vt:lpstr>Optimization: Bounding K-gon</vt:lpstr>
      <vt:lpstr>Optimization: Reducing Memory Access</vt:lpstr>
      <vt:lpstr>Performance 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Coverage Measurement in SPL Tests</dc:title>
  <dc:creator>한 수빈</dc:creator>
  <cp:lastModifiedBy>한수빈</cp:lastModifiedBy>
  <cp:revision>62</cp:revision>
  <dcterms:created xsi:type="dcterms:W3CDTF">2023-01-10T01:53:31Z</dcterms:created>
  <dcterms:modified xsi:type="dcterms:W3CDTF">2023-11-27T09:44:01Z</dcterms:modified>
</cp:coreProperties>
</file>